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77050" cy="10001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2C2C5013-F28C-430C-9C3D-C5DE79659CC0}" type="datetimeFigureOut">
              <a:rPr lang="fr-FR" smtClean="0"/>
              <a:pPr/>
              <a:t>28/01/2015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228A09E2-2841-49AF-862E-20BEBC9E5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1A5E231-2866-4440-9032-E2B5D8CFBFC9}" type="datetimeFigureOut">
              <a:rPr lang="fr-FR" smtClean="0"/>
              <a:pPr/>
              <a:t>28/01/2015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D657A1C5-0795-4865-A5F0-C47BE309C7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7A1C5-0795-4865-A5F0-C47BE309C75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5000625" cy="3751262"/>
          </a:xfrm>
        </p:spPr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7A1C5-0795-4865-A5F0-C47BE309C758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5000625" cy="3751262"/>
          </a:xfrm>
        </p:spPr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7A1C5-0795-4865-A5F0-C47BE309C758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5000625" cy="3751262"/>
          </a:xfrm>
        </p:spPr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7A1C5-0795-4865-A5F0-C47BE309C758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5000625" cy="3751262"/>
          </a:xfrm>
        </p:spPr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7A1C5-0795-4865-A5F0-C47BE309C758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5000625" cy="3751262"/>
          </a:xfrm>
        </p:spPr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7A1C5-0795-4865-A5F0-C47BE309C758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5000625" cy="3751262"/>
          </a:xfrm>
        </p:spPr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7A1C5-0795-4865-A5F0-C47BE309C758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5000625" cy="3751262"/>
          </a:xfrm>
        </p:spPr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7A1C5-0795-4865-A5F0-C47BE309C758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6FD2-CD28-40AF-913C-5F86210FFE08}" type="datetime1">
              <a:rPr lang="fr-FR" smtClean="0"/>
              <a:pPr/>
              <a:t>28/01/2015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Mirada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73C0-04EE-43E1-8770-28D149A47D86}" type="datetime1">
              <a:rPr lang="fr-FR" smtClean="0"/>
              <a:pPr/>
              <a:t>28/01/2015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Mirada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6037-0C47-42F3-8987-F33FDBBCC73A}" type="datetime1">
              <a:rPr lang="fr-FR" smtClean="0"/>
              <a:pPr/>
              <a:t>28/01/2015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Mirada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B994-99A3-40B3-A6DE-2383785A1E09}" type="datetime1">
              <a:rPr lang="fr-FR" smtClean="0"/>
              <a:pPr/>
              <a:t>28/01/2015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Mirada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E368-D346-4138-8D07-48F98A71CBD4}" type="datetime1">
              <a:rPr lang="fr-FR" smtClean="0"/>
              <a:pPr/>
              <a:t>28/01/2015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Mirada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7302-373E-4DA3-8BF8-B9F1560EE28E}" type="datetime1">
              <a:rPr lang="fr-FR" smtClean="0"/>
              <a:pPr/>
              <a:t>28/01/2015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Mirada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EB98-4BFB-4224-9B5C-A67DD8A7E715}" type="datetime1">
              <a:rPr lang="fr-FR" smtClean="0"/>
              <a:pPr/>
              <a:t>28/01/2015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Mirada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9E87-A325-468B-AEEB-7D886C98116E}" type="datetime1">
              <a:rPr lang="fr-FR" smtClean="0"/>
              <a:pPr/>
              <a:t>28/01/2015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M. Mirada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633A-BEBB-4997-B4F1-0C50F9E9AA56}" type="datetime1">
              <a:rPr lang="fr-FR" smtClean="0"/>
              <a:pPr/>
              <a:t>28/01/2015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Mirada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02E1-FE26-47BC-86A9-FCAEA03F13A6}" type="datetime1">
              <a:rPr lang="fr-FR" smtClean="0"/>
              <a:pPr/>
              <a:t>28/01/2015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Mirada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0AAFF68-3CAA-41EF-A4BC-6F6B88B2A5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ACEC1BC-35A9-4C1D-8A6B-E05A4794CF54}" type="datetime1">
              <a:rPr lang="fr-FR" smtClean="0"/>
              <a:pPr/>
              <a:t>28/01/2015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M. Mirada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0E3021-D6B1-4DA4-9CD9-C3D9FA16C256}" type="datetime1">
              <a:rPr lang="fr-FR" smtClean="0"/>
              <a:pPr/>
              <a:t>28/01/2015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fr-FR" smtClean="0"/>
              <a:t>M. Mirada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AAFF68-3CAA-41EF-A4BC-6F6B88B2A5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1124744"/>
            <a:ext cx="1043608" cy="57332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7216" y="0"/>
            <a:ext cx="3350848" cy="81152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Technologie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-2385393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07504" y="6422064"/>
            <a:ext cx="2133600" cy="365125"/>
          </a:xfrm>
        </p:spPr>
        <p:txBody>
          <a:bodyPr/>
          <a:lstStyle/>
          <a:p>
            <a:fld id="{5848C07B-750A-43FF-B7DE-8C62BC1BEE9D}" type="datetime1">
              <a:rPr lang="fr-FR" smtClean="0"/>
              <a:pPr/>
              <a:t>28/01/2015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M. </a:t>
            </a:r>
            <a:r>
              <a:rPr lang="fr-FR" dirty="0" err="1" smtClean="0"/>
              <a:t>Mirada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0" y="1124744"/>
            <a:ext cx="10436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002060"/>
                </a:solidFill>
              </a:rPr>
              <a:t>SYNTHESE DE LA SEANCE</a:t>
            </a:r>
            <a:endParaRPr lang="fr-FR" sz="1100" b="1" i="1" dirty="0">
              <a:solidFill>
                <a:srgbClr val="002060"/>
              </a:solidFill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622698"/>
            <a:ext cx="79615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645024"/>
            <a:ext cx="7920880" cy="108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4797152"/>
            <a:ext cx="7920880" cy="69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5" y="5589240"/>
            <a:ext cx="792088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ous-titre 2"/>
          <p:cNvSpPr>
            <a:spLocks noGrp="1"/>
          </p:cNvSpPr>
          <p:nvPr>
            <p:ph type="subTitle" idx="1"/>
          </p:nvPr>
        </p:nvSpPr>
        <p:spPr>
          <a:xfrm>
            <a:off x="6516216" y="-171400"/>
            <a:ext cx="1260978" cy="444476"/>
          </a:xfrm>
        </p:spPr>
        <p:txBody>
          <a:bodyPr/>
          <a:lstStyle/>
          <a:p>
            <a:r>
              <a:rPr lang="fr-FR" i="1" dirty="0" smtClean="0"/>
              <a:t>6ième</a:t>
            </a:r>
            <a:endParaRPr lang="fr-FR" i="1" dirty="0"/>
          </a:p>
        </p:txBody>
      </p:sp>
      <p:sp>
        <p:nvSpPr>
          <p:cNvPr id="20" name="Sous-titre 2"/>
          <p:cNvSpPr txBox="1">
            <a:spLocks/>
          </p:cNvSpPr>
          <p:nvPr/>
        </p:nvSpPr>
        <p:spPr>
          <a:xfrm>
            <a:off x="1763688" y="620688"/>
            <a:ext cx="5976664" cy="432048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fr-F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ET TRANSFORMATION DU MOUVEMENT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39063" y="0"/>
            <a:ext cx="14049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1124744"/>
            <a:ext cx="1043608" cy="57332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7216" y="0"/>
            <a:ext cx="3350848" cy="81152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Technologie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-2385393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07504" y="6422064"/>
            <a:ext cx="2133600" cy="365125"/>
          </a:xfrm>
        </p:spPr>
        <p:txBody>
          <a:bodyPr/>
          <a:lstStyle/>
          <a:p>
            <a:fld id="{5848C07B-750A-43FF-B7DE-8C62BC1BEE9D}" type="datetime1">
              <a:rPr lang="fr-FR" smtClean="0"/>
              <a:pPr/>
              <a:t>28/01/2015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M. </a:t>
            </a:r>
            <a:r>
              <a:rPr lang="fr-FR" dirty="0" err="1" smtClean="0"/>
              <a:t>Mirada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96752"/>
            <a:ext cx="6264696" cy="53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0" y="1124744"/>
            <a:ext cx="10436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002060"/>
                </a:solidFill>
              </a:rPr>
              <a:t>SYNTHESE DE LA SEANCE</a:t>
            </a:r>
            <a:endParaRPr lang="fr-FR" sz="1100" b="1" i="1" dirty="0">
              <a:solidFill>
                <a:srgbClr val="002060"/>
              </a:solidFill>
            </a:endParaRPr>
          </a:p>
        </p:txBody>
      </p:sp>
      <p:sp>
        <p:nvSpPr>
          <p:cNvPr id="17" name="Sous-titre 2"/>
          <p:cNvSpPr>
            <a:spLocks noGrp="1"/>
          </p:cNvSpPr>
          <p:nvPr>
            <p:ph type="subTitle" idx="1"/>
          </p:nvPr>
        </p:nvSpPr>
        <p:spPr>
          <a:xfrm>
            <a:off x="6516216" y="-171400"/>
            <a:ext cx="1260978" cy="444476"/>
          </a:xfrm>
        </p:spPr>
        <p:txBody>
          <a:bodyPr/>
          <a:lstStyle/>
          <a:p>
            <a:r>
              <a:rPr lang="fr-FR" i="1" dirty="0" smtClean="0"/>
              <a:t>6ième</a:t>
            </a:r>
            <a:endParaRPr lang="fr-FR" i="1" dirty="0"/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1763688" y="620688"/>
            <a:ext cx="5976664" cy="432048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fr-F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ET TRANSFORMATION DU MOUVEMENT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9063" y="0"/>
            <a:ext cx="14049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427984" y="1196752"/>
            <a:ext cx="3744416" cy="3240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1124744"/>
            <a:ext cx="1043608" cy="57332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7216" y="0"/>
            <a:ext cx="3350848" cy="81152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Technologie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-2385393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07504" y="6422064"/>
            <a:ext cx="2133600" cy="365125"/>
          </a:xfrm>
        </p:spPr>
        <p:txBody>
          <a:bodyPr/>
          <a:lstStyle/>
          <a:p>
            <a:fld id="{5848C07B-750A-43FF-B7DE-8C62BC1BEE9D}" type="datetime1">
              <a:rPr lang="fr-FR" smtClean="0"/>
              <a:pPr/>
              <a:t>28/01/2015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M. </a:t>
            </a:r>
            <a:r>
              <a:rPr lang="fr-FR" dirty="0" err="1" smtClean="0"/>
              <a:t>Mirada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96752"/>
            <a:ext cx="6264696" cy="53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0" y="1124744"/>
            <a:ext cx="10436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002060"/>
                </a:solidFill>
              </a:rPr>
              <a:t>SYNTHESE DE LA SEANCE</a:t>
            </a:r>
            <a:endParaRPr lang="fr-FR" sz="1100" b="1" i="1" dirty="0">
              <a:solidFill>
                <a:srgbClr val="002060"/>
              </a:solidFill>
            </a:endParaRPr>
          </a:p>
        </p:txBody>
      </p:sp>
      <p:sp>
        <p:nvSpPr>
          <p:cNvPr id="17" name="Sous-titre 2"/>
          <p:cNvSpPr>
            <a:spLocks noGrp="1"/>
          </p:cNvSpPr>
          <p:nvPr>
            <p:ph type="subTitle" idx="1"/>
          </p:nvPr>
        </p:nvSpPr>
        <p:spPr>
          <a:xfrm>
            <a:off x="6516216" y="-171400"/>
            <a:ext cx="1260978" cy="444476"/>
          </a:xfrm>
        </p:spPr>
        <p:txBody>
          <a:bodyPr/>
          <a:lstStyle/>
          <a:p>
            <a:r>
              <a:rPr lang="fr-FR" i="1" dirty="0" smtClean="0"/>
              <a:t>6ième</a:t>
            </a:r>
            <a:endParaRPr lang="fr-FR" i="1" dirty="0"/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1763688" y="620688"/>
            <a:ext cx="5976664" cy="432048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fr-F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ET TRANSFORMATION DU MOUVEMENT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9063" y="0"/>
            <a:ext cx="14049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427984" y="1196752"/>
            <a:ext cx="3744416" cy="3240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4283968" y="1196752"/>
            <a:ext cx="4680520" cy="1080120"/>
          </a:xfrm>
          <a:prstGeom prst="roundRect">
            <a:avLst>
              <a:gd name="adj" fmla="val 5187"/>
            </a:avLst>
          </a:prstGeom>
          <a:solidFill>
            <a:srgbClr val="DBE5F1"/>
          </a:solidFill>
          <a:ln w="9525">
            <a:solidFill>
              <a:srgbClr val="548DD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cycliste applique alternativement d'une pédale à l'autre une force sur le pédalier (énergie musculaire).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051720" y="1268760"/>
            <a:ext cx="1656184" cy="115212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1124744"/>
            <a:ext cx="1043608" cy="57332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7216" y="0"/>
            <a:ext cx="3350848" cy="81152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Technologie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-2385393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07504" y="6422064"/>
            <a:ext cx="2133600" cy="365125"/>
          </a:xfrm>
        </p:spPr>
        <p:txBody>
          <a:bodyPr/>
          <a:lstStyle/>
          <a:p>
            <a:fld id="{5848C07B-750A-43FF-B7DE-8C62BC1BEE9D}" type="datetime1">
              <a:rPr lang="fr-FR" smtClean="0"/>
              <a:pPr/>
              <a:t>28/01/2015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M. </a:t>
            </a:r>
            <a:r>
              <a:rPr lang="fr-FR" dirty="0" err="1" smtClean="0"/>
              <a:t>Mirada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96752"/>
            <a:ext cx="6264696" cy="53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0" y="1124744"/>
            <a:ext cx="10436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002060"/>
                </a:solidFill>
              </a:rPr>
              <a:t>SYNTHESE DE LA SEANCE</a:t>
            </a:r>
            <a:endParaRPr lang="fr-FR" sz="1100" b="1" i="1" dirty="0">
              <a:solidFill>
                <a:srgbClr val="002060"/>
              </a:solidFill>
            </a:endParaRPr>
          </a:p>
        </p:txBody>
      </p:sp>
      <p:sp>
        <p:nvSpPr>
          <p:cNvPr id="17" name="Sous-titre 2"/>
          <p:cNvSpPr>
            <a:spLocks noGrp="1"/>
          </p:cNvSpPr>
          <p:nvPr>
            <p:ph type="subTitle" idx="1"/>
          </p:nvPr>
        </p:nvSpPr>
        <p:spPr>
          <a:xfrm>
            <a:off x="6516216" y="-171400"/>
            <a:ext cx="1260978" cy="444476"/>
          </a:xfrm>
        </p:spPr>
        <p:txBody>
          <a:bodyPr/>
          <a:lstStyle/>
          <a:p>
            <a:r>
              <a:rPr lang="fr-FR" i="1" dirty="0" smtClean="0"/>
              <a:t>6ième</a:t>
            </a:r>
            <a:endParaRPr lang="fr-FR" i="1" dirty="0"/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1763688" y="620688"/>
            <a:ext cx="5976664" cy="432048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fr-F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ET TRANSFORMATION DU MOUVEMENT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9063" y="0"/>
            <a:ext cx="14049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427984" y="1196752"/>
            <a:ext cx="3744416" cy="3240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4283968" y="1196752"/>
            <a:ext cx="4680520" cy="2088232"/>
          </a:xfrm>
          <a:prstGeom prst="roundRect">
            <a:avLst>
              <a:gd name="adj" fmla="val 5187"/>
            </a:avLst>
          </a:prstGeom>
          <a:solidFill>
            <a:srgbClr val="DBE5F1"/>
          </a:solidFill>
          <a:ln w="9525">
            <a:solidFill>
              <a:srgbClr val="548DD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cycliste applique alternativement d'une pédale à l'autre une force sur le pédalier (énergie musculaire).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pédalier (système de manivelle) crée un mouvement de rotation qui le transmet au plateau.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267744" y="3068960"/>
            <a:ext cx="1656184" cy="115212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1124744"/>
            <a:ext cx="1043608" cy="57332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7216" y="0"/>
            <a:ext cx="3350848" cy="81152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Technologie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-2385393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07504" y="6422064"/>
            <a:ext cx="2133600" cy="365125"/>
          </a:xfrm>
        </p:spPr>
        <p:txBody>
          <a:bodyPr/>
          <a:lstStyle/>
          <a:p>
            <a:fld id="{5848C07B-750A-43FF-B7DE-8C62BC1BEE9D}" type="datetime1">
              <a:rPr lang="fr-FR" smtClean="0"/>
              <a:pPr/>
              <a:t>28/01/2015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M. </a:t>
            </a:r>
            <a:r>
              <a:rPr lang="fr-FR" dirty="0" err="1" smtClean="0"/>
              <a:t>Mirada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96752"/>
            <a:ext cx="6264696" cy="53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0" y="1124744"/>
            <a:ext cx="10436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002060"/>
                </a:solidFill>
              </a:rPr>
              <a:t>SYNTHESE DE LA SEANCE</a:t>
            </a:r>
            <a:endParaRPr lang="fr-FR" sz="1100" b="1" i="1" dirty="0">
              <a:solidFill>
                <a:srgbClr val="002060"/>
              </a:solidFill>
            </a:endParaRPr>
          </a:p>
        </p:txBody>
      </p:sp>
      <p:sp>
        <p:nvSpPr>
          <p:cNvPr id="17" name="Sous-titre 2"/>
          <p:cNvSpPr>
            <a:spLocks noGrp="1"/>
          </p:cNvSpPr>
          <p:nvPr>
            <p:ph type="subTitle" idx="1"/>
          </p:nvPr>
        </p:nvSpPr>
        <p:spPr>
          <a:xfrm>
            <a:off x="6516216" y="-171400"/>
            <a:ext cx="1260978" cy="444476"/>
          </a:xfrm>
        </p:spPr>
        <p:txBody>
          <a:bodyPr/>
          <a:lstStyle/>
          <a:p>
            <a:r>
              <a:rPr lang="fr-FR" i="1" dirty="0" smtClean="0"/>
              <a:t>6ième</a:t>
            </a:r>
            <a:endParaRPr lang="fr-FR" i="1" dirty="0"/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1763688" y="620688"/>
            <a:ext cx="5976664" cy="432048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fr-F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ET TRANSFORMATION DU MOUVEMENT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9063" y="0"/>
            <a:ext cx="14049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427984" y="1196752"/>
            <a:ext cx="3744416" cy="3240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4283968" y="1196752"/>
            <a:ext cx="4680520" cy="2088232"/>
          </a:xfrm>
          <a:prstGeom prst="roundRect">
            <a:avLst>
              <a:gd name="adj" fmla="val 5187"/>
            </a:avLst>
          </a:prstGeom>
          <a:solidFill>
            <a:srgbClr val="DBE5F1"/>
          </a:solidFill>
          <a:ln w="9525">
            <a:solidFill>
              <a:srgbClr val="548DD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cycliste applique alternativement d'une pédale à l'autre une force sur le pédalier (énergie musculaire).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pédalier (système de manivelle) crée un mouvement de rotation qui le transmet au plateau.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plateau entraîne la chaîne.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1907704" y="4509120"/>
            <a:ext cx="4104456" cy="1656184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1124744"/>
            <a:ext cx="1043608" cy="57332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7216" y="0"/>
            <a:ext cx="3350848" cy="81152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Technologie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-2385393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07504" y="6422064"/>
            <a:ext cx="2133600" cy="365125"/>
          </a:xfrm>
        </p:spPr>
        <p:txBody>
          <a:bodyPr/>
          <a:lstStyle/>
          <a:p>
            <a:fld id="{5848C07B-750A-43FF-B7DE-8C62BC1BEE9D}" type="datetime1">
              <a:rPr lang="fr-FR" smtClean="0"/>
              <a:pPr/>
              <a:t>28/01/2015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M. </a:t>
            </a:r>
            <a:r>
              <a:rPr lang="fr-FR" dirty="0" err="1" smtClean="0"/>
              <a:t>Mirada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96752"/>
            <a:ext cx="6264696" cy="53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0" y="1124744"/>
            <a:ext cx="10436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002060"/>
                </a:solidFill>
              </a:rPr>
              <a:t>SYNTHESE DE LA SEANCE</a:t>
            </a:r>
            <a:endParaRPr lang="fr-FR" sz="1100" b="1" i="1" dirty="0">
              <a:solidFill>
                <a:srgbClr val="002060"/>
              </a:solidFill>
            </a:endParaRPr>
          </a:p>
        </p:txBody>
      </p:sp>
      <p:sp>
        <p:nvSpPr>
          <p:cNvPr id="17" name="Sous-titre 2"/>
          <p:cNvSpPr>
            <a:spLocks noGrp="1"/>
          </p:cNvSpPr>
          <p:nvPr>
            <p:ph type="subTitle" idx="1"/>
          </p:nvPr>
        </p:nvSpPr>
        <p:spPr>
          <a:xfrm>
            <a:off x="6516216" y="-171400"/>
            <a:ext cx="1260978" cy="444476"/>
          </a:xfrm>
        </p:spPr>
        <p:txBody>
          <a:bodyPr/>
          <a:lstStyle/>
          <a:p>
            <a:r>
              <a:rPr lang="fr-FR" i="1" dirty="0" smtClean="0"/>
              <a:t>6ième</a:t>
            </a:r>
            <a:endParaRPr lang="fr-FR" i="1" dirty="0"/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1763688" y="620688"/>
            <a:ext cx="5976664" cy="432048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fr-F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ET TRANSFORMATION DU MOUVEMENT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9063" y="0"/>
            <a:ext cx="14049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427984" y="1196752"/>
            <a:ext cx="3744416" cy="3240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4283968" y="1196752"/>
            <a:ext cx="4680520" cy="2808312"/>
          </a:xfrm>
          <a:prstGeom prst="roundRect">
            <a:avLst>
              <a:gd name="adj" fmla="val 5187"/>
            </a:avLst>
          </a:prstGeom>
          <a:solidFill>
            <a:srgbClr val="DBE5F1"/>
          </a:solidFill>
          <a:ln w="9525">
            <a:solidFill>
              <a:srgbClr val="548DD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cycliste applique alternativement d'une pédale à l'autre une force sur le pédalier (énergie musculaire).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pédalier (système de manivelle) crée un mouvement de rotation qui le transmet au plateau.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plateau entraîne la chaîne.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chaîne entraîne le pignon en rotation autour de son axe.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 rot="1504740">
            <a:off x="4625554" y="4852741"/>
            <a:ext cx="3066711" cy="151386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1124744"/>
            <a:ext cx="1043608" cy="57332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7216" y="0"/>
            <a:ext cx="3350848" cy="81152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Technologie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-2385393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07504" y="6422064"/>
            <a:ext cx="2133600" cy="365125"/>
          </a:xfrm>
        </p:spPr>
        <p:txBody>
          <a:bodyPr/>
          <a:lstStyle/>
          <a:p>
            <a:fld id="{5848C07B-750A-43FF-B7DE-8C62BC1BEE9D}" type="datetime1">
              <a:rPr lang="fr-FR" smtClean="0"/>
              <a:pPr/>
              <a:t>28/01/2015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M. </a:t>
            </a:r>
            <a:r>
              <a:rPr lang="fr-FR" dirty="0" err="1" smtClean="0"/>
              <a:t>Mirada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96752"/>
            <a:ext cx="6264696" cy="53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0" y="1124744"/>
            <a:ext cx="10436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002060"/>
                </a:solidFill>
              </a:rPr>
              <a:t>SYNTHESE DE LA SEANCE</a:t>
            </a:r>
            <a:endParaRPr lang="fr-FR" sz="1100" b="1" i="1" dirty="0">
              <a:solidFill>
                <a:srgbClr val="002060"/>
              </a:solidFill>
            </a:endParaRPr>
          </a:p>
        </p:txBody>
      </p:sp>
      <p:sp>
        <p:nvSpPr>
          <p:cNvPr id="17" name="Sous-titre 2"/>
          <p:cNvSpPr>
            <a:spLocks noGrp="1"/>
          </p:cNvSpPr>
          <p:nvPr>
            <p:ph type="subTitle" idx="1"/>
          </p:nvPr>
        </p:nvSpPr>
        <p:spPr>
          <a:xfrm>
            <a:off x="6516216" y="-171400"/>
            <a:ext cx="1260978" cy="444476"/>
          </a:xfrm>
        </p:spPr>
        <p:txBody>
          <a:bodyPr/>
          <a:lstStyle/>
          <a:p>
            <a:r>
              <a:rPr lang="fr-FR" i="1" dirty="0" smtClean="0"/>
              <a:t>6ième</a:t>
            </a:r>
            <a:endParaRPr lang="fr-FR" i="1" dirty="0"/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1763688" y="620688"/>
            <a:ext cx="5976664" cy="432048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fr-F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ET TRANSFORMATION DU MOUVEMENT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9063" y="0"/>
            <a:ext cx="14049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427984" y="1196752"/>
            <a:ext cx="3744416" cy="3240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4283968" y="1196752"/>
            <a:ext cx="4680520" cy="3528392"/>
          </a:xfrm>
          <a:prstGeom prst="roundRect">
            <a:avLst>
              <a:gd name="adj" fmla="val 5187"/>
            </a:avLst>
          </a:prstGeom>
          <a:solidFill>
            <a:srgbClr val="DBE5F1"/>
          </a:solidFill>
          <a:ln w="9525">
            <a:solidFill>
              <a:srgbClr val="548DD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cycliste applique alternativement d'une pédale à l'autre une force sur le pédalier (énergie musculaire).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pédalier (système de manivelle) crée un mouvement de rotation qui le transmet au plateau.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plateau entraîne la chaîne.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 chaîne entraîne le pignon en rotation autour de son axe.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pignon entraîne la roue arrière en rotation. C'est la roue motrice, le vélo est propulsé : il avance.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 rot="18101028">
            <a:off x="6144257" y="4773039"/>
            <a:ext cx="2236127" cy="176409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1124744"/>
            <a:ext cx="1043608" cy="57332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7216" y="0"/>
            <a:ext cx="3350848" cy="81152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Technologie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-2385393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07504" y="6422064"/>
            <a:ext cx="2133600" cy="365125"/>
          </a:xfrm>
        </p:spPr>
        <p:txBody>
          <a:bodyPr/>
          <a:lstStyle/>
          <a:p>
            <a:fld id="{5848C07B-750A-43FF-B7DE-8C62BC1BEE9D}" type="datetime1">
              <a:rPr lang="fr-FR" smtClean="0"/>
              <a:pPr/>
              <a:t>28/01/2015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FF68-3CAA-41EF-A4BC-6F6B88B2A565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M. </a:t>
            </a:r>
            <a:r>
              <a:rPr lang="fr-FR" dirty="0" err="1" smtClean="0"/>
              <a:t>Mirada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96752"/>
            <a:ext cx="6264696" cy="536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0" y="1124744"/>
            <a:ext cx="10436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002060"/>
                </a:solidFill>
              </a:rPr>
              <a:t>SYNTHESE DE LA SEANCE</a:t>
            </a:r>
            <a:endParaRPr lang="fr-FR" sz="1100" b="1" i="1" dirty="0">
              <a:solidFill>
                <a:srgbClr val="002060"/>
              </a:solidFill>
            </a:endParaRPr>
          </a:p>
        </p:txBody>
      </p:sp>
      <p:sp>
        <p:nvSpPr>
          <p:cNvPr id="17" name="Sous-titre 2"/>
          <p:cNvSpPr>
            <a:spLocks noGrp="1"/>
          </p:cNvSpPr>
          <p:nvPr>
            <p:ph type="subTitle" idx="1"/>
          </p:nvPr>
        </p:nvSpPr>
        <p:spPr>
          <a:xfrm>
            <a:off x="6516216" y="-171400"/>
            <a:ext cx="1260978" cy="444476"/>
          </a:xfrm>
        </p:spPr>
        <p:txBody>
          <a:bodyPr/>
          <a:lstStyle/>
          <a:p>
            <a:r>
              <a:rPr lang="fr-FR" i="1" dirty="0" smtClean="0"/>
              <a:t>6ième</a:t>
            </a:r>
            <a:endParaRPr lang="fr-FR" i="1" dirty="0"/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1763688" y="620688"/>
            <a:ext cx="5976664" cy="432048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fr-FR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ET TRANSFORMATION DU MOUVEMENT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9063" y="0"/>
            <a:ext cx="14049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427984" y="1196752"/>
            <a:ext cx="3744416" cy="3240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3" name="Groupe 22"/>
          <p:cNvGrpSpPr/>
          <p:nvPr/>
        </p:nvGrpSpPr>
        <p:grpSpPr>
          <a:xfrm>
            <a:off x="6732240" y="4437112"/>
            <a:ext cx="2088232" cy="1656184"/>
            <a:chOff x="6732240" y="4437112"/>
            <a:chExt cx="2088232" cy="1656184"/>
          </a:xfrm>
        </p:grpSpPr>
        <p:sp>
          <p:nvSpPr>
            <p:cNvPr id="21" name="Ellipse 20"/>
            <p:cNvSpPr/>
            <p:nvPr/>
          </p:nvSpPr>
          <p:spPr>
            <a:xfrm>
              <a:off x="6732240" y="4437112"/>
              <a:ext cx="1512168" cy="1656184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lèche droite rayée 21"/>
            <p:cNvSpPr/>
            <p:nvPr/>
          </p:nvSpPr>
          <p:spPr>
            <a:xfrm>
              <a:off x="8100392" y="5157192"/>
              <a:ext cx="720080" cy="288032"/>
            </a:xfrm>
            <a:prstGeom prst="strip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" name="Plaque 19"/>
          <p:cNvSpPr/>
          <p:nvPr/>
        </p:nvSpPr>
        <p:spPr>
          <a:xfrm>
            <a:off x="7308304" y="4725144"/>
            <a:ext cx="1835696" cy="122413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Propulsion du vélo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4283968" y="1196752"/>
            <a:ext cx="4680520" cy="3528392"/>
          </a:xfrm>
          <a:prstGeom prst="roundRect">
            <a:avLst>
              <a:gd name="adj" fmla="val 5187"/>
            </a:avLst>
          </a:prstGeom>
          <a:solidFill>
            <a:srgbClr val="DBE5F1"/>
          </a:solidFill>
          <a:ln w="9525">
            <a:solidFill>
              <a:srgbClr val="548DD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cycliste applique alternativement d'une pédale à l'autre une force sur le pédalier (énergie musculaire).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pédalier (système de manivelle) crée un mouvement de rotation qui le transmet au plateau.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 plateau entraîne la chaîne.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 chaîne entraîne le pignon en rotation autour de son axe.</a:t>
            </a:r>
          </a:p>
          <a:p>
            <a:pPr marL="0" marR="3175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pignon entraîne la roue arrière en rotation. C'est la roue motrice, le vélo est propulsé : il avance.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Techniqu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435</Words>
  <Application>Microsoft Office PowerPoint</Application>
  <PresentationFormat>Affichage à l'écran (4:3)</PresentationFormat>
  <Paragraphs>85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Technique</vt:lpstr>
      <vt:lpstr>Technologie</vt:lpstr>
      <vt:lpstr>Technologie</vt:lpstr>
      <vt:lpstr>Technologie</vt:lpstr>
      <vt:lpstr>Technologie</vt:lpstr>
      <vt:lpstr>Technologie</vt:lpstr>
      <vt:lpstr>Technologie</vt:lpstr>
      <vt:lpstr>Technologie</vt:lpstr>
      <vt:lpstr>Technologie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</dc:title>
  <dc:creator>LAMIRAL</dc:creator>
  <cp:lastModifiedBy>LAMIRAL</cp:lastModifiedBy>
  <cp:revision>67</cp:revision>
  <dcterms:created xsi:type="dcterms:W3CDTF">2010-12-15T19:51:02Z</dcterms:created>
  <dcterms:modified xsi:type="dcterms:W3CDTF">2015-01-28T14:46:20Z</dcterms:modified>
</cp:coreProperties>
</file>